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EB Garamond SemiBold" panose="000007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Public San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Project Name”</a:t>
            </a:r>
            <a:endParaRPr/>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- 4</a:t>
            </a:r>
            <a:endParaRPr/>
          </a:p>
        </p:txBody>
      </p:sp>
      <p:pic>
        <p:nvPicPr>
          <p:cNvPr id="3657" name="Google Shape;3657;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Application of grocery delivery</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For online delivery services usually, there are two apps — one for end customers and another for a local delivery partner. The customer places the order in their app and pays for it. </a:t>
            </a:r>
          </a:p>
          <a:p>
            <a:pPr marL="285750" lvl="0" indent="-285750" algn="l" rtl="0">
              <a:lnSpc>
                <a:spcPct val="100000"/>
              </a:lnSpc>
              <a:spcBef>
                <a:spcPts val="0"/>
              </a:spcBef>
              <a:spcAft>
                <a:spcPts val="0"/>
              </a:spcAft>
              <a:buClr>
                <a:schemeClr val="lt1"/>
              </a:buClr>
              <a:buSzPts val="1400"/>
              <a:buFont typeface="EB Garamond Medium"/>
              <a:buChar char="▪"/>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lvl="0" indent="-285750" algn="l" rtl="0">
              <a:lnSpc>
                <a:spcPct val="100000"/>
              </a:lnSpc>
              <a:spcBef>
                <a:spcPts val="0"/>
              </a:spcBef>
              <a:spcAft>
                <a:spcPts val="0"/>
              </a:spcAft>
              <a:buClr>
                <a:schemeClr val="lt1"/>
              </a:buClr>
              <a:buSzPts val="1400"/>
              <a:buFont typeface="EB Garamond Medium"/>
              <a:buChar char="▪"/>
            </a:pPr>
            <a:r>
              <a:rPr lang="en-US"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While on the other side, the “delivery agent” who’s in the vicinity based on the notification – accepts the order and delivers the goods to the customer.</a:t>
            </a:r>
            <a:endParaRPr dirty="0">
              <a:solidFill>
                <a:schemeClr val="tx1"/>
              </a:solidFill>
              <a:latin typeface="Calibri" panose="020F0502020204030204" pitchFamily="34" charset="0"/>
              <a:ea typeface="Calibri" panose="020F0502020204030204" pitchFamily="34" charset="0"/>
              <a:cs typeface="Calibri" panose="020F0502020204030204" pitchFamily="34" charset="0"/>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615099"/>
            <a:ext cx="6891900" cy="2126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0" lvl="0" indent="0" algn="l" rtl="0">
              <a:lnSpc>
                <a:spcPct val="107916"/>
              </a:lnSpc>
              <a:spcBef>
                <a:spcPts val="0"/>
              </a:spcBef>
              <a:spcAft>
                <a:spcPts val="0"/>
              </a:spcAft>
              <a:buClr>
                <a:schemeClr val="dk1"/>
              </a:buClr>
              <a:buSzPts val="1100"/>
              <a:buFont typeface="Arial"/>
              <a:buNone/>
            </a:pPr>
            <a:endParaRPr sz="1100" dirty="0">
              <a:solidFill>
                <a:schemeClr val="dk1"/>
              </a:solidFill>
              <a:latin typeface="Calibri"/>
              <a:ea typeface="Calibri"/>
              <a:cs typeface="Calibri"/>
              <a:sym typeface="Calibri"/>
            </a:endParaRPr>
          </a:p>
          <a:p>
            <a:pPr marL="457200" lvl="0" indent="-317500" algn="l" rtl="0">
              <a:lnSpc>
                <a:spcPct val="107916"/>
              </a:lnSpc>
              <a:spcBef>
                <a:spcPts val="0"/>
              </a:spcBef>
              <a:spcAft>
                <a:spcPts val="0"/>
              </a:spcAft>
              <a:buClr>
                <a:schemeClr val="dk1"/>
              </a:buClr>
              <a:buSzPts val="1400"/>
              <a:buFont typeface="EB Garamond"/>
              <a:buChar char="●"/>
            </a:pPr>
            <a:r>
              <a:rPr lang="en-US" dirty="0">
                <a:solidFill>
                  <a:schemeClr val="dk1"/>
                </a:solidFill>
                <a:latin typeface="EB Garamond"/>
                <a:ea typeface="EB Garamond"/>
                <a:cs typeface="EB Garamond"/>
                <a:sym typeface="EB Garamond"/>
              </a:rPr>
              <a:t>Point base </a:t>
            </a:r>
            <a:r>
              <a:rPr lang="en-US" dirty="0" err="1">
                <a:solidFill>
                  <a:schemeClr val="dk1"/>
                </a:solidFill>
                <a:latin typeface="EB Garamond"/>
                <a:ea typeface="EB Garamond"/>
                <a:cs typeface="EB Garamond"/>
                <a:sym typeface="EB Garamond"/>
              </a:rPr>
              <a:t>api</a:t>
            </a:r>
            <a:r>
              <a:rPr lang="en-US" dirty="0">
                <a:solidFill>
                  <a:schemeClr val="dk1"/>
                </a:solidFill>
                <a:latin typeface="EB Garamond"/>
                <a:ea typeface="EB Garamond"/>
                <a:cs typeface="EB Garamond"/>
                <a:sym typeface="EB Garamond"/>
              </a:rPr>
              <a:t> to the severs base </a:t>
            </a:r>
            <a:r>
              <a:rPr lang="en-US" dirty="0" err="1">
                <a:solidFill>
                  <a:schemeClr val="dk1"/>
                </a:solidFill>
                <a:latin typeface="EB Garamond"/>
                <a:ea typeface="EB Garamond"/>
                <a:cs typeface="EB Garamond"/>
                <a:sym typeface="EB Garamond"/>
              </a:rPr>
              <a:t>url</a:t>
            </a:r>
            <a:r>
              <a:rPr lang="en-US" dirty="0">
                <a:solidFill>
                  <a:schemeClr val="dk1"/>
                </a:solidFill>
                <a:latin typeface="EB Garamond"/>
                <a:ea typeface="EB Garamond"/>
                <a:cs typeface="EB Garamond"/>
                <a:sym typeface="EB Garamond"/>
              </a:rPr>
              <a:t> </a:t>
            </a:r>
            <a:endParaRPr dirty="0">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dirty="0">
                <a:solidFill>
                  <a:schemeClr val="dk1"/>
                </a:solidFill>
                <a:latin typeface="EB Garamond"/>
                <a:ea typeface="EB Garamond"/>
                <a:cs typeface="EB Garamond"/>
                <a:sym typeface="EB Garamond"/>
              </a:rPr>
              <a:t>Design </a:t>
            </a:r>
            <a:r>
              <a:rPr lang="en-US" dirty="0" err="1">
                <a:solidFill>
                  <a:schemeClr val="dk1"/>
                </a:solidFill>
                <a:latin typeface="EB Garamond"/>
                <a:ea typeface="EB Garamond"/>
                <a:cs typeface="EB Garamond"/>
                <a:sym typeface="EB Garamond"/>
              </a:rPr>
              <a:t>api</a:t>
            </a:r>
            <a:r>
              <a:rPr lang="en-US" dirty="0">
                <a:solidFill>
                  <a:schemeClr val="dk1"/>
                </a:solidFill>
                <a:latin typeface="EB Garamond"/>
                <a:ea typeface="EB Garamond"/>
                <a:cs typeface="EB Garamond"/>
                <a:sym typeface="EB Garamond"/>
              </a:rPr>
              <a:t> calls for each element </a:t>
            </a:r>
            <a:endParaRPr dirty="0">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dirty="0">
                <a:solidFill>
                  <a:schemeClr val="dk1"/>
                </a:solidFill>
                <a:latin typeface="EB Garamond"/>
                <a:ea typeface="EB Garamond"/>
                <a:cs typeface="EB Garamond"/>
                <a:sym typeface="EB Garamond"/>
              </a:rPr>
              <a:t>Handle errors in the output</a:t>
            </a:r>
            <a:endParaRPr dirty="0">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dirty="0">
                <a:solidFill>
                  <a:schemeClr val="dk1"/>
                </a:solidFill>
                <a:latin typeface="EB Garamond"/>
                <a:ea typeface="EB Garamond"/>
                <a:cs typeface="EB Garamond"/>
                <a:sym typeface="EB Garamond"/>
              </a:rPr>
              <a:t>Render output of </a:t>
            </a:r>
            <a:r>
              <a:rPr lang="en-US" dirty="0" err="1">
                <a:solidFill>
                  <a:schemeClr val="dk1"/>
                </a:solidFill>
                <a:latin typeface="EB Garamond"/>
                <a:ea typeface="EB Garamond"/>
                <a:cs typeface="EB Garamond"/>
                <a:sym typeface="EB Garamond"/>
              </a:rPr>
              <a:t>apis</a:t>
            </a:r>
            <a:r>
              <a:rPr lang="en-US" dirty="0">
                <a:solidFill>
                  <a:schemeClr val="dk1"/>
                </a:solidFill>
                <a:latin typeface="EB Garamond"/>
                <a:ea typeface="EB Garamond"/>
                <a:cs typeface="EB Garamond"/>
                <a:sym typeface="EB Garamond"/>
              </a:rPr>
              <a:t> to different low level components</a:t>
            </a:r>
            <a:endParaRPr dirty="0">
              <a:solidFill>
                <a:schemeClr val="dk1"/>
              </a:solidFill>
              <a:latin typeface="EB Garamond"/>
              <a:ea typeface="EB Garamond"/>
              <a:cs typeface="EB Garamond"/>
              <a:sym typeface="EB Garamond"/>
            </a:endParaRPr>
          </a:p>
          <a:p>
            <a:pPr marL="457200" lvl="0" indent="-317500" algn="l" rtl="0">
              <a:lnSpc>
                <a:spcPct val="107916"/>
              </a:lnSpc>
              <a:spcBef>
                <a:spcPts val="0"/>
              </a:spcBef>
              <a:spcAft>
                <a:spcPts val="0"/>
              </a:spcAft>
              <a:buClr>
                <a:schemeClr val="dk1"/>
              </a:buClr>
              <a:buSzPts val="1400"/>
              <a:buFont typeface="EB Garamond"/>
              <a:buChar char="●"/>
            </a:pPr>
            <a:r>
              <a:rPr lang="en-US" dirty="0">
                <a:solidFill>
                  <a:schemeClr val="dk1"/>
                </a:solidFill>
                <a:latin typeface="EB Garamond"/>
                <a:ea typeface="EB Garamond"/>
                <a:cs typeface="EB Garamond"/>
                <a:sym typeface="EB Garamond"/>
              </a:rPr>
              <a:t>Secure content of post </a:t>
            </a:r>
            <a:r>
              <a:rPr lang="en-US" dirty="0" err="1">
                <a:solidFill>
                  <a:schemeClr val="dk1"/>
                </a:solidFill>
                <a:latin typeface="EB Garamond"/>
                <a:ea typeface="EB Garamond"/>
                <a:cs typeface="EB Garamond"/>
                <a:sym typeface="EB Garamond"/>
              </a:rPr>
              <a:t>apis</a:t>
            </a:r>
            <a:endParaRPr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489450" y="270361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rgbClr val="000000"/>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2" name="Google Shape;3672;g1f5d965ad35_0_1833"/>
          <p:cNvSpPr txBox="1"/>
          <p:nvPr/>
        </p:nvSpPr>
        <p:spPr>
          <a:xfrm>
            <a:off x="489450" y="238502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89450" y="3641971"/>
            <a:ext cx="7048500" cy="9531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Developing complicated UI using HTML components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Handling different input data</a:t>
            </a:r>
            <a:endParaRPr sz="1100">
              <a:latin typeface="EB Garamond"/>
              <a:ea typeface="EB Garamond"/>
              <a:cs typeface="EB Garamond"/>
              <a:sym typeface="EB Garamond"/>
            </a:endParaRPr>
          </a:p>
        </p:txBody>
      </p:sp>
      <p:sp>
        <p:nvSpPr>
          <p:cNvPr id="3674" name="Google Shape;3674;g1f5d965ad35_0_1833"/>
          <p:cNvSpPr txBox="1"/>
          <p:nvPr/>
        </p:nvSpPr>
        <p:spPr>
          <a:xfrm>
            <a:off x="445780" y="32457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C88C3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8" y="237121"/>
            <a:ext cx="8373543"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dirty="0">
                <a:solidFill>
                  <a:schemeClr val="tx1"/>
                </a:solidFill>
                <a:latin typeface="EB Garamond"/>
                <a:ea typeface="EB Garamond"/>
                <a:cs typeface="EB Garamond"/>
                <a:sym typeface="EB Garamond"/>
              </a:rPr>
              <a:t>Step 1: Project planning and Research</a:t>
            </a:r>
          </a:p>
          <a:p>
            <a:pPr marL="0" marR="0" lvl="0" indent="0" algn="l" rtl="0">
              <a:lnSpc>
                <a:spcPct val="100000"/>
              </a:lnSpc>
              <a:spcBef>
                <a:spcPts val="0"/>
              </a:spcBef>
              <a:spcAft>
                <a:spcPts val="0"/>
              </a:spcAft>
              <a:buClr>
                <a:srgbClr val="000000"/>
              </a:buClr>
              <a:buSzPts val="1800"/>
              <a:buFont typeface="Arial"/>
              <a:buNone/>
            </a:pPr>
            <a:r>
              <a:rPr lang="en-US" sz="1600" b="1" dirty="0">
                <a:solidFill>
                  <a:schemeClr val="tx1"/>
                </a:solidFill>
                <a:latin typeface="EB Garamond"/>
                <a:ea typeface="EB Garamond"/>
                <a:cs typeface="EB Garamond"/>
                <a:sym typeface="EB Garamond"/>
              </a:rPr>
              <a:t>Step 2: Design and Prototyping</a:t>
            </a:r>
          </a:p>
          <a:p>
            <a:pPr marL="0" marR="0" lvl="0" indent="0" algn="l" rtl="0">
              <a:lnSpc>
                <a:spcPct val="100000"/>
              </a:lnSpc>
              <a:spcBef>
                <a:spcPts val="0"/>
              </a:spcBef>
              <a:spcAft>
                <a:spcPts val="0"/>
              </a:spcAft>
              <a:buClr>
                <a:srgbClr val="000000"/>
              </a:buClr>
              <a:buSzPts val="1800"/>
              <a:buFont typeface="Arial"/>
              <a:buNone/>
            </a:pPr>
            <a:r>
              <a:rPr lang="en-US" sz="1600" b="1" dirty="0">
                <a:solidFill>
                  <a:schemeClr val="tx1"/>
                </a:solidFill>
                <a:latin typeface="EB Garamond"/>
                <a:ea typeface="EB Garamond"/>
                <a:cs typeface="EB Garamond"/>
                <a:sym typeface="EB Garamond"/>
              </a:rPr>
              <a:t>Step 3: Database Design</a:t>
            </a:r>
          </a:p>
          <a:p>
            <a:pPr marL="0" marR="0" lvl="0" indent="0" algn="l" rtl="0">
              <a:lnSpc>
                <a:spcPct val="100000"/>
              </a:lnSpc>
              <a:spcBef>
                <a:spcPts val="0"/>
              </a:spcBef>
              <a:spcAft>
                <a:spcPts val="0"/>
              </a:spcAft>
              <a:buClr>
                <a:srgbClr val="000000"/>
              </a:buClr>
              <a:buSzPts val="1800"/>
              <a:buFont typeface="Arial"/>
              <a:buNone/>
            </a:pPr>
            <a:r>
              <a:rPr lang="en-US" sz="1600" b="1" dirty="0">
                <a:solidFill>
                  <a:schemeClr val="tx1"/>
                </a:solidFill>
                <a:latin typeface="EB Garamond"/>
                <a:ea typeface="EB Garamond"/>
                <a:cs typeface="EB Garamond"/>
                <a:sym typeface="EB Garamond"/>
              </a:rPr>
              <a:t>Step 4: Frontend Development </a:t>
            </a:r>
          </a:p>
          <a:p>
            <a:pPr>
              <a:buSzPts val="1800"/>
            </a:pPr>
            <a:r>
              <a:rPr lang="en-US" sz="1600" b="1" dirty="0">
                <a:solidFill>
                  <a:schemeClr val="tx1"/>
                </a:solidFill>
                <a:latin typeface="EB Garamond"/>
                <a:ea typeface="EB Garamond"/>
                <a:cs typeface="EB Garamond"/>
                <a:sym typeface="EB Garamond"/>
              </a:rPr>
              <a:t>Step 5: Backend Development </a:t>
            </a:r>
            <a:endParaRPr lang="en-US" sz="1600" b="1" i="0" u="none" strike="noStrike" cap="none" dirty="0">
              <a:solidFill>
                <a:schemeClr val="tx1"/>
              </a:solidFill>
              <a:latin typeface="EB Garamond"/>
              <a:ea typeface="EB Garamond"/>
              <a:cs typeface="EB Garamond"/>
              <a:sym typeface="EB Garamond"/>
            </a:endParaRPr>
          </a:p>
          <a:p>
            <a:pPr>
              <a:buSzPts val="1800"/>
            </a:pPr>
            <a:r>
              <a:rPr lang="en-US" sz="1600" b="1" dirty="0">
                <a:solidFill>
                  <a:schemeClr val="tx1"/>
                </a:solidFill>
                <a:latin typeface="EB Garamond"/>
                <a:ea typeface="EB Garamond"/>
                <a:cs typeface="EB Garamond"/>
                <a:sym typeface="EB Garamond"/>
              </a:rPr>
              <a:t>Step 6: Testing</a:t>
            </a:r>
          </a:p>
          <a:p>
            <a:pPr>
              <a:buSzPts val="1800"/>
            </a:pPr>
            <a:r>
              <a:rPr lang="en-US" sz="1600" b="1" dirty="0">
                <a:solidFill>
                  <a:schemeClr val="tx1"/>
                </a:solidFill>
                <a:latin typeface="EB Garamond"/>
                <a:ea typeface="EB Garamond"/>
                <a:cs typeface="EB Garamond"/>
                <a:sym typeface="EB Garamond"/>
              </a:rPr>
              <a:t>Step 7:  Deployment</a:t>
            </a:r>
          </a:p>
          <a:p>
            <a:pPr>
              <a:buSzPts val="1800"/>
            </a:pPr>
            <a:r>
              <a:rPr lang="en-US" sz="1600" b="1" i="0" u="none" strike="noStrike" cap="none" dirty="0">
                <a:solidFill>
                  <a:schemeClr val="tx1"/>
                </a:solidFill>
                <a:latin typeface="EB Garamond"/>
                <a:ea typeface="EB Garamond"/>
                <a:cs typeface="EB Garamond"/>
                <a:sym typeface="EB Garamond"/>
              </a:rPr>
              <a:t>S</a:t>
            </a:r>
            <a:r>
              <a:rPr lang="en-US" sz="1600" b="1" dirty="0">
                <a:solidFill>
                  <a:schemeClr val="tx1"/>
                </a:solidFill>
                <a:latin typeface="EB Garamond"/>
                <a:ea typeface="EB Garamond"/>
                <a:cs typeface="EB Garamond"/>
                <a:sym typeface="EB Garamond"/>
              </a:rPr>
              <a:t>tep 8: Maintenance and Updates.</a:t>
            </a:r>
            <a:endParaRPr lang="en-US" sz="1600" b="1" i="0" u="none" strike="noStrike" cap="none" dirty="0">
              <a:solidFill>
                <a:schemeClr val="tx1"/>
              </a:solidFill>
              <a:latin typeface="EB Garamond"/>
              <a:ea typeface="EB Garamond"/>
              <a:cs typeface="EB Garamond"/>
              <a:sym typeface="EB Garamond"/>
            </a:endParaRPr>
          </a:p>
          <a:p>
            <a:pPr>
              <a:buSzPts val="1800"/>
            </a:pPr>
            <a:endParaRPr lang="en-US" sz="1800" b="1" i="0" u="none" strike="noStrike" cap="none" dirty="0">
              <a:solidFill>
                <a:srgbClr val="00000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EB Garamond"/>
              <a:ea typeface="EB Garamond"/>
              <a:cs typeface="EB Garamond"/>
              <a:sym typeface="EB Garamond"/>
            </a:endParaRPr>
          </a:p>
        </p:txBody>
      </p:sp>
      <p:pic>
        <p:nvPicPr>
          <p:cNvPr id="3680" name="Google Shape;3680;g2139e008f02_0_0"/>
          <p:cNvPicPr preferRelativeResize="0"/>
          <p:nvPr/>
        </p:nvPicPr>
        <p:blipFill rotWithShape="1">
          <a:blip r:embed="rId3">
            <a:alphaModFix/>
          </a:blip>
          <a:srcRect l="-65210" t="3320" r="65210" b="-3320"/>
          <a:stretch/>
        </p:blipFill>
        <p:spPr>
          <a:xfrm>
            <a:off x="-245165" y="3483471"/>
            <a:ext cx="9144000" cy="1822721"/>
          </a:xfrm>
          <a:prstGeom prst="rect">
            <a:avLst/>
          </a:prstGeom>
          <a:noFill/>
          <a:ln>
            <a:noFill/>
          </a:ln>
        </p:spPr>
      </p:pic>
      <p:sp>
        <p:nvSpPr>
          <p:cNvPr id="3681" name="Google Shape;3681;g2139e008f02_0_0"/>
          <p:cNvSpPr txBox="1"/>
          <p:nvPr/>
        </p:nvSpPr>
        <p:spPr>
          <a:xfrm>
            <a:off x="546804" y="3483471"/>
            <a:ext cx="827251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p>
          <a:p>
            <a:pPr marL="0" marR="0" lvl="0" indent="0" algn="l" rtl="0">
              <a:lnSpc>
                <a:spcPct val="100000"/>
              </a:lnSpc>
              <a:spcBef>
                <a:spcPts val="0"/>
              </a:spcBef>
              <a:spcAft>
                <a:spcPts val="0"/>
              </a:spcAft>
              <a:buClr>
                <a:srgbClr val="000000"/>
              </a:buClr>
              <a:buSzPts val="1800"/>
              <a:buFont typeface="Arial"/>
              <a:buNone/>
            </a:pPr>
            <a:r>
              <a:rPr lang="en-US" sz="1600" b="1" dirty="0">
                <a:solidFill>
                  <a:schemeClr val="lt2"/>
                </a:solidFill>
                <a:latin typeface="EB Garamond"/>
                <a:ea typeface="EB Garamond"/>
                <a:cs typeface="EB Garamond"/>
                <a:sym typeface="EB Garamond"/>
              </a:rPr>
              <a:t>    </a:t>
            </a:r>
            <a:r>
              <a:rPr lang="en-US" sz="1600" b="1" i="0" u="none" strike="noStrike" cap="none" dirty="0">
                <a:solidFill>
                  <a:schemeClr val="tx1"/>
                </a:solidFill>
                <a:latin typeface="EB Garamond" panose="020F0502020204030204" pitchFamily="2" charset="0"/>
                <a:ea typeface="EB Garamond" panose="020F0502020204030204" pitchFamily="2" charset="0"/>
                <a:cs typeface="Calibri" panose="020F0502020204030204" pitchFamily="34" charset="0"/>
                <a:sym typeface="EB Garamond"/>
              </a:rPr>
              <a:t>In the application for grocery delivery app’s front end, the homepage showcases special deals, and users can easily search for products or explore categories like fresh products or dairy products. When browsing products, customers see images, names, and prices, and they can add items to their cart.</a:t>
            </a:r>
            <a:endParaRPr sz="1600" b="1" i="0" u="none" strike="noStrike" cap="none" dirty="0">
              <a:solidFill>
                <a:schemeClr val="tx1"/>
              </a:solidFill>
              <a:latin typeface="EB Garamond" panose="020F0502020204030204" pitchFamily="2" charset="0"/>
              <a:ea typeface="EB Garamond" panose="020F0502020204030204" pitchFamily="2" charset="0"/>
              <a:cs typeface="Calibri" panose="020F0502020204030204" pitchFamily="34" charset="0"/>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Design Schema for data to be stored</a:t>
            </a:r>
            <a:endParaRPr sz="1000" b="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 mongodb server on localhost</a:t>
            </a:r>
            <a:endParaRPr sz="1000" b="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Add dummy data with schema in mongodb server</a:t>
            </a:r>
            <a:endParaRPr sz="1000" b="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Run some test queries to test the server</a:t>
            </a:r>
            <a:endParaRPr sz="1000" b="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15525" y="961100"/>
            <a:ext cx="23172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Point all routes with a appropriate controllers to control request and response</a:t>
            </a:r>
            <a:endParaRPr sz="1000" b="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787150" y="2188625"/>
            <a:ext cx="1906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authentication middleware to all protected routes</a:t>
            </a:r>
            <a:endParaRPr sz="1000" b="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Filter and santize all the incoming data in http requests</a:t>
            </a:r>
            <a:endParaRPr sz="1000" b="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 up secure environment variables for secret keys</a:t>
            </a:r>
            <a:endParaRPr sz="1000" b="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4089330" y="1789254"/>
            <a:ext cx="2722200" cy="1169511"/>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chemeClr val="bg2"/>
                </a:solidFill>
                <a:latin typeface="EB Garamond SemiBold"/>
                <a:ea typeface="EB Garamond SemiBold"/>
                <a:cs typeface="EB Garamond SemiBold"/>
                <a:sym typeface="EB Garamond SemiBold"/>
              </a:rPr>
              <a:t>https://github.com/Sakthi-123ishu/APPLICATION-OF-GROCERY-DELIVERY/tree/main/Backend </a:t>
            </a:r>
          </a:p>
          <a:p>
            <a:pPr marL="0" lvl="0" indent="0" algn="ctr" rtl="0">
              <a:lnSpc>
                <a:spcPct val="100000"/>
              </a:lnSpc>
              <a:spcBef>
                <a:spcPts val="0"/>
              </a:spcBef>
              <a:spcAft>
                <a:spcPts val="0"/>
              </a:spcAft>
              <a:buClr>
                <a:srgbClr val="BD8738"/>
              </a:buClr>
              <a:buSzPts val="2000"/>
              <a:buNone/>
            </a:pPr>
            <a:endParaRPr lang="en-IN"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357</Words>
  <Application>Microsoft Office PowerPoint</Application>
  <PresentationFormat>On-screen Show (16:9)</PresentationFormat>
  <Paragraphs>45</Paragraphs>
  <Slides>7</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Montserrat ExtraBold</vt:lpstr>
      <vt:lpstr>EB Garamond SemiBold</vt:lpstr>
      <vt:lpstr>EB Garamond</vt:lpstr>
      <vt:lpstr>Arial</vt:lpstr>
      <vt:lpstr>EB Garamond ExtraBold</vt:lpstr>
      <vt:lpstr>Arial</vt:lpstr>
      <vt:lpstr>Calibri</vt:lpstr>
      <vt:lpstr>Public Sans</vt:lpstr>
      <vt:lpstr>Noto Sans Symbols</vt:lpstr>
      <vt:lpstr>EB Garamond Medium</vt:lpstr>
      <vt:lpstr>Simple Light</vt:lpstr>
      <vt:lpstr>Simple Light</vt:lpstr>
      <vt:lpstr>PowerPoint Presentation</vt:lpstr>
      <vt:lpstr>Application of grocery delivery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Nalina Thanappan</cp:lastModifiedBy>
  <cp:revision>3</cp:revision>
  <dcterms:created xsi:type="dcterms:W3CDTF">2020-08-13T11:21:46Z</dcterms:created>
  <dcterms:modified xsi:type="dcterms:W3CDTF">2023-11-15T02:04:42Z</dcterms:modified>
</cp:coreProperties>
</file>